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64" r:id="rId3"/>
    <p:sldId id="263" r:id="rId4"/>
    <p:sldId id="259" r:id="rId5"/>
    <p:sldId id="257" r:id="rId6"/>
    <p:sldId id="265" r:id="rId7"/>
    <p:sldId id="258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7317-A1A8-C93A-E8DD-1C244EF53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13499-F6D4-74A2-75D0-AAD2CEF64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9D0D5-D477-A9F3-3F44-A63CDFBA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39D43-8820-22AC-35BB-5D033BFC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CFFF6-84BA-0F5C-FFF6-850F4D8D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2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C799D-6178-9CC0-92C6-36C19AB8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3EAA-DC8C-A00F-82BD-9641F0739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90311-84B5-C2D3-4053-D2F8E033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E13B6-FACD-22F9-B797-97D46677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48E37-F542-4D40-6C20-4302FE15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09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72175-B308-7FAA-0F36-58DB8226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0EFB1-0E6B-03CD-9E55-890803905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BF473-7B8F-1F13-AFAB-FCDFADF2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40118-57E8-19CC-D269-05BA4153D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8E4AD-A9A2-BE51-3E59-9B69FE0A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4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C219-FDD5-42D3-97AA-13C6A873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34351-EE44-42F4-96D9-45DCB7FD0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7B81B-5393-4AAC-9527-FA9EB1CD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B1F2-EA4D-412B-B1F4-802BAD038723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7D382-C057-4B85-B463-89E26D55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DEDF2-4A7E-479D-9578-F1576D43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205E-4A87-46E4-8DD8-27B08AAD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876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5D787-1438-4D70-84DA-369E1A74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B1F2-EA4D-412B-B1F4-802BAD038723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59B1E-90E7-4EBF-BC28-7856F381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F9923-B9BB-4FCF-B2F8-20BE002B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205E-4A87-46E4-8DD8-27B08AAD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03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75C5-EC77-ED14-0732-C7F2B6A7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04D07-E851-7A04-4CA1-271994714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D698E-BB60-DA2B-3A28-4BA635AA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960FB-EAFC-89EC-8A51-DE03751E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09B03-FC2D-2A43-0AE2-CD1F8791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40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6371-9C88-847A-8F29-4E5D466C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54635-6A62-6EB1-21B1-0C0947A5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14DA-A6C5-9FDE-D37B-09E115FE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3CE93-6D92-BEEB-D00C-2EEC6431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3EB16-5134-1D80-C53F-0E939844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7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8353-E4D2-E148-6BC6-55043615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B651-5A0F-6370-1CA3-B25B877C0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5A1CA-8E77-96F9-2ECF-EA439830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4DC12-F2DE-9C07-A21F-6F2F82BE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0B77E-5393-7D31-47E3-9572B72F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4CF6D-D3DA-5812-8EA0-DFDC03CA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98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B5FD-C57B-1813-2FD9-9453A096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9D13C-E242-579D-7625-E731957A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1C668-3C21-BC3F-0005-835BF8C2A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CD735-B990-86CA-5055-F37F40879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9C78-1952-7D57-F83F-82FF47E75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956B82-7930-1884-5603-5B50EACC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8FD885-9E17-E727-B9B4-1D77D863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BA95D-7F2A-813F-C299-A32DD2F8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62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A3C7-B5B2-3A90-5408-C24FF336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5C89D-4455-FFE4-877F-AE2AD9E3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8806E-8A21-15AB-7AE3-4730D0C8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BB33-1ECC-A8B8-3D84-FEE971D8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5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3B79E2-D286-CFE9-BBD7-29BA73C3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88E99-C20D-A9C5-F0C9-8C35A000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2D4A-2CDB-BBF5-67FE-429CB841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3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0EDFB-1399-28CD-F1B4-2EED5AC2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9A9DB-94DD-84E9-2708-0243F8A5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A065C-0B13-5DE5-5AA3-C91A0692A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6456F-6C8E-6020-65A7-3B918735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110FC-79EE-673D-B235-4CA79E86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3B2A7-1E94-F1A6-5A97-5BD34419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34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89A3-B918-1E0A-A138-07601DD8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D6B4D-F494-AA78-4066-6C8E0603E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4B7B2-818E-264F-7D7F-65B8660CA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2BF20-7910-91E2-682A-CFD41B3C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55300-DB80-326E-B220-365F3F03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E1DF6-6EFD-E602-43DE-787D1254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1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6E584-B0FE-288E-484C-B268577E8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DAB9E-71E1-5EA2-595C-AA42EBBDA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8D4CC-38B1-0123-8981-FF9953C7B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329FF-F71F-414A-A155-7B43434DDEA1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584E-2AFA-DEBC-FA6C-EEEF3C624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2AC4D-8054-B909-2B2A-FCB0CDBFE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6B692-8A6B-469D-B29B-F17AED36F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7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1758-F23A-4ED2-B46A-8639ED5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C0781-A3F1-4CCE-9893-50DCFED6D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29394-9208-4305-8515-F609D02F1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B1F2-EA4D-412B-B1F4-802BAD038723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B697-70AB-4EF0-9D92-C0606CC86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15AE-C9BD-4B8F-929A-F86A166AE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6205E-4A87-46E4-8DD8-27B08AADA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1416FC-F922-22DF-354C-AD66C61F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55" y="267855"/>
            <a:ext cx="6124556" cy="61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F7E4-4885-428F-C55E-2066E372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Cicero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1017D-8894-62EF-BF16-215FA728B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 Membership steady but some corporate reorganisation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 Post covid meetings in Berlin and Edinburgh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Growth Circle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Maintaining contact with members in Russia and Ukraine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Work groups re-established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Online activity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Junior League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Next meeting Antwerp 17</a:t>
            </a:r>
            <a:r>
              <a:rPr lang="en-GB" baseline="30000" dirty="0"/>
              <a:t>th</a:t>
            </a:r>
            <a:r>
              <a:rPr lang="en-GB" dirty="0"/>
              <a:t> -19</a:t>
            </a:r>
            <a:r>
              <a:rPr lang="en-GB" baseline="30000" dirty="0"/>
              <a:t>th</a:t>
            </a:r>
            <a:r>
              <a:rPr lang="en-GB" dirty="0"/>
              <a:t> November 2022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  Joint meeting next year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50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C65A5-71CC-4D33-87FF-E45497861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Industry Groups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2CAC-6520-4322-8914-F76F910B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GB" sz="2400">
                <a:solidFill>
                  <a:srgbClr val="FEFFFF"/>
                </a:solidFill>
              </a:rPr>
              <a:t>Real Estate</a:t>
            </a:r>
          </a:p>
          <a:p>
            <a:r>
              <a:rPr lang="en-GB" sz="2400">
                <a:solidFill>
                  <a:srgbClr val="FEFFFF"/>
                </a:solidFill>
              </a:rPr>
              <a:t>Labour Law</a:t>
            </a:r>
          </a:p>
          <a:p>
            <a:r>
              <a:rPr lang="en-GB" sz="2400">
                <a:solidFill>
                  <a:srgbClr val="FEFFFF"/>
                </a:solidFill>
              </a:rPr>
              <a:t>Corporate</a:t>
            </a:r>
          </a:p>
          <a:p>
            <a:r>
              <a:rPr lang="en-GB" sz="2400">
                <a:solidFill>
                  <a:srgbClr val="FEFFFF"/>
                </a:solidFill>
              </a:rPr>
              <a:t>International Commercial Contracts</a:t>
            </a:r>
          </a:p>
          <a:p>
            <a:r>
              <a:rPr lang="en-GB" sz="2400">
                <a:solidFill>
                  <a:srgbClr val="FEFFFF"/>
                </a:solidFill>
              </a:rPr>
              <a:t>Intellectual Property</a:t>
            </a:r>
          </a:p>
          <a:p>
            <a:r>
              <a:rPr lang="en-GB" sz="2400">
                <a:solidFill>
                  <a:srgbClr val="FEFFFF"/>
                </a:solidFill>
              </a:rPr>
              <a:t>Dispute Resolution</a:t>
            </a:r>
          </a:p>
        </p:txBody>
      </p:sp>
    </p:spTree>
    <p:extLst>
      <p:ext uri="{BB962C8B-B14F-4D97-AF65-F5344CB8AC3E}">
        <p14:creationId xmlns:p14="http://schemas.microsoft.com/office/powerpoint/2010/main" val="403993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1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CC0844-688A-4181-8A9E-F19234886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16143"/>
            <a:ext cx="10905066" cy="42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8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green lawn&#10;&#10;Description automatically generated with low confidence">
            <a:extLst>
              <a:ext uri="{FF2B5EF4-FFF2-40B4-BE49-F238E27FC236}">
                <a16:creationId xmlns:a16="http://schemas.microsoft.com/office/drawing/2014/main" id="{01E17542-4319-11AB-5207-CD05CF41F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58" y="0"/>
            <a:ext cx="8816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019C-154C-4F60-90C5-266D632F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Who do we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2A2CD-1DDB-4C37-A906-FFB9ED47B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/>
              <a:t>   </a:t>
            </a:r>
            <a:r>
              <a:rPr lang="en-GB" sz="4000" dirty="0"/>
              <a:t>Start ups</a:t>
            </a:r>
          </a:p>
          <a:p>
            <a:pPr>
              <a:buBlip>
                <a:blip r:embed="rId2"/>
              </a:buBlip>
            </a:pPr>
            <a:r>
              <a:rPr lang="en-GB" sz="4000" dirty="0"/>
              <a:t> Science based consultancies</a:t>
            </a:r>
          </a:p>
          <a:p>
            <a:pPr>
              <a:buBlip>
                <a:blip r:embed="rId2"/>
              </a:buBlip>
            </a:pPr>
            <a:r>
              <a:rPr lang="en-GB" sz="4000" dirty="0"/>
              <a:t> Universities</a:t>
            </a:r>
          </a:p>
          <a:p>
            <a:pPr>
              <a:buBlip>
                <a:blip r:embed="rId2"/>
              </a:buBlip>
            </a:pPr>
            <a:r>
              <a:rPr lang="en-GB" sz="4000" dirty="0"/>
              <a:t> Public bodies  - UK Space and Satellite</a:t>
            </a:r>
          </a:p>
          <a:p>
            <a:pPr>
              <a:buBlip>
                <a:blip r:embed="rId2"/>
              </a:buBlip>
            </a:pPr>
            <a:r>
              <a:rPr lang="en-GB" sz="4000" dirty="0"/>
              <a:t> All our clients are IP rich but often cash poor</a:t>
            </a:r>
          </a:p>
        </p:txBody>
      </p:sp>
    </p:spTree>
    <p:extLst>
      <p:ext uri="{BB962C8B-B14F-4D97-AF65-F5344CB8AC3E}">
        <p14:creationId xmlns:p14="http://schemas.microsoft.com/office/powerpoint/2010/main" val="355574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A6170-D954-4380-95C1-EA115243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What do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49569-90B4-45A5-9F6E-D84AFABB1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3200" dirty="0"/>
              <a:t> Corporate set up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Investment and fundraising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All types of commercial contract but usually with an IP twist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IP Strategy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Mediation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Workshop facilitation</a:t>
            </a:r>
          </a:p>
          <a:p>
            <a:pPr>
              <a:buBlip>
                <a:blip r:embed="rId2"/>
              </a:buBlip>
            </a:pPr>
            <a:r>
              <a:rPr lang="en-GB" sz="3200" dirty="0"/>
              <a:t> Teaching</a:t>
            </a:r>
          </a:p>
        </p:txBody>
      </p:sp>
    </p:spTree>
    <p:extLst>
      <p:ext uri="{BB962C8B-B14F-4D97-AF65-F5344CB8AC3E}">
        <p14:creationId xmlns:p14="http://schemas.microsoft.com/office/powerpoint/2010/main" val="89013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1A5F-7BC6-F660-2748-29C98A19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Funding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57D5-D892-9112-A547-7EC5D0868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dirty="0"/>
              <a:t>  Loans $10 M upwards – no upper limit</a:t>
            </a:r>
          </a:p>
          <a:p>
            <a:pPr>
              <a:buBlip>
                <a:blip r:embed="rId2"/>
              </a:buBlip>
            </a:pPr>
            <a:r>
              <a:rPr lang="en-GB" dirty="0"/>
              <a:t>  12 year fixed term</a:t>
            </a:r>
          </a:p>
          <a:p>
            <a:pPr>
              <a:buBlip>
                <a:blip r:embed="rId2"/>
              </a:buBlip>
            </a:pPr>
            <a:r>
              <a:rPr lang="en-GB" dirty="0"/>
              <a:t>  Interest &lt;3%  and &lt;2.5% green projects</a:t>
            </a:r>
          </a:p>
          <a:p>
            <a:pPr>
              <a:buBlip>
                <a:blip r:embed="rId2"/>
              </a:buBlip>
            </a:pPr>
            <a:r>
              <a:rPr lang="en-GB" dirty="0"/>
              <a:t>  No interest first 3 years</a:t>
            </a:r>
          </a:p>
          <a:p>
            <a:pPr>
              <a:buBlip>
                <a:blip r:embed="rId2"/>
              </a:buBlip>
            </a:pPr>
            <a:r>
              <a:rPr lang="en-GB" dirty="0"/>
              <a:t>  20-25% non depletion account under borrower’s control</a:t>
            </a:r>
          </a:p>
          <a:p>
            <a:pPr>
              <a:buBlip>
                <a:blip r:embed="rId2"/>
              </a:buBlip>
            </a:pPr>
            <a:r>
              <a:rPr lang="en-GB" dirty="0"/>
              <a:t>  No security</a:t>
            </a:r>
          </a:p>
          <a:p>
            <a:pPr>
              <a:buBlip>
                <a:blip r:embed="rId2"/>
              </a:buBlip>
            </a:pPr>
            <a:r>
              <a:rPr lang="en-GB" dirty="0"/>
              <a:t>  Subject to sanctions available globally</a:t>
            </a:r>
          </a:p>
        </p:txBody>
      </p:sp>
    </p:spTree>
    <p:extLst>
      <p:ext uri="{BB962C8B-B14F-4D97-AF65-F5344CB8AC3E}">
        <p14:creationId xmlns:p14="http://schemas.microsoft.com/office/powerpoint/2010/main" val="3495698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187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Office Theme</vt:lpstr>
      <vt:lpstr>PowerPoint Presentation</vt:lpstr>
      <vt:lpstr>Cicero Update</vt:lpstr>
      <vt:lpstr>Industry Groups</vt:lpstr>
      <vt:lpstr>PowerPoint Presentation</vt:lpstr>
      <vt:lpstr>PowerPoint Presentation</vt:lpstr>
      <vt:lpstr>Who do we help?</vt:lpstr>
      <vt:lpstr>What do we do?</vt:lpstr>
      <vt:lpstr>Funding Partnership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Barclay</dc:creator>
  <cp:lastModifiedBy>Carly Haines</cp:lastModifiedBy>
  <cp:revision>2</cp:revision>
  <dcterms:created xsi:type="dcterms:W3CDTF">2022-09-11T09:50:04Z</dcterms:created>
  <dcterms:modified xsi:type="dcterms:W3CDTF">2022-09-12T07:41:15Z</dcterms:modified>
</cp:coreProperties>
</file>